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68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46" d="100"/>
          <a:sy n="146" d="100"/>
        </p:scale>
        <p:origin x="5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7267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helpdesk@tscti.com"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914400" y="1800225"/>
            <a:ext cx="7315200" cy="2571750"/>
          </a:xfrm>
          <a:prstGeom prst="rect">
            <a:avLst/>
          </a:prstGeom>
          <a:noFill/>
          <a:ln/>
        </p:spPr>
        <p:txBody>
          <a:bodyPr wrap="square" rtlCol="0" anchor="t"/>
          <a:lstStyle/>
          <a:p>
            <a:pPr marL="0" indent="0" algn="ctr">
              <a:buNone/>
            </a:pPr>
            <a:r>
              <a:rPr lang="en-US" sz="3200" b="1">
                <a:solidFill>
                  <a:srgbClr val="1A6847"/>
                </a:solidFill>
                <a:latin typeface="Outfit" pitchFamily="34" charset="0"/>
                <a:ea typeface="Outfit" pitchFamily="34" charset="-122"/>
                <a:cs typeface="Outfit" pitchFamily="34" charset="-120"/>
              </a:rPr>
              <a:t>Insider </a:t>
            </a:r>
            <a:r>
              <a:rPr lang="en-US" sz="3200" b="1" dirty="0">
                <a:solidFill>
                  <a:srgbClr val="1A6847"/>
                </a:solidFill>
                <a:latin typeface="Outfit" pitchFamily="34" charset="0"/>
                <a:ea typeface="Outfit" pitchFamily="34" charset="-122"/>
                <a:cs typeface="Outfit" pitchFamily="34" charset="-120"/>
              </a:rPr>
              <a:t>Threats: A Comprehensive Guide
</a:t>
            </a:r>
            <a:r>
              <a:rPr lang="en-US" sz="1100" dirty="0">
                <a:solidFill>
                  <a:srgbClr val="000000"/>
                </a:solidFill>
                <a:latin typeface="Outfit" pitchFamily="34" charset="0"/>
                <a:ea typeface="Outfit" pitchFamily="34" charset="-122"/>
                <a:cs typeface="Outfit" pitchFamily="34" charset="-120"/>
              </a:rPr>
              <a:t>Identifying, Recognizing, and Reporting Insider Threats Effectively</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8</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Internal Reporting Procedures for Suspicious Activity</a:t>
            </a:r>
          </a:p>
          <a:p>
            <a:pPr marL="0" indent="0">
              <a:buNone/>
            </a:pP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Clear reporting procedures for suspected insider threats is vital for any organization.
Employees should feel safe reporting concerns without fear of retaliation; a culture of transparency is key.
Utilizing anonymous reporting channels can encourage individuals to come forward with information.
Effective communication and clear protocols can make a world of difference.</a:t>
            </a:r>
          </a:p>
          <a:p>
            <a:pPr algn="just">
              <a:lnSpc>
                <a:spcPts val="2000"/>
              </a:lnSpc>
              <a:buSzPct val="100000"/>
            </a:pPr>
            <a:r>
              <a:rPr lang="en-US" sz="1200" dirty="0">
                <a:solidFill>
                  <a:srgbClr val="000000"/>
                </a:solidFill>
                <a:latin typeface="Outfit" pitchFamily="34" charset="0"/>
                <a:ea typeface="Outfit" pitchFamily="34" charset="-122"/>
              </a:rPr>
              <a:t>Reporting details: Send the information to </a:t>
            </a:r>
            <a:r>
              <a:rPr lang="en-US" sz="1200" dirty="0">
                <a:solidFill>
                  <a:srgbClr val="000000"/>
                </a:solidFill>
                <a:latin typeface="Outfit" pitchFamily="34" charset="0"/>
                <a:ea typeface="Outfit" pitchFamily="34" charset="-122"/>
                <a:hlinkClick r:id="rId3"/>
              </a:rPr>
              <a:t>helpdesk@tscti.com</a:t>
            </a:r>
            <a:endParaRPr lang="en-US" sz="1200" dirty="0"/>
          </a:p>
        </p:txBody>
      </p:sp>
      <p:graphicFrame>
        <p:nvGraphicFramePr>
          <p:cNvPr id="19" name="Table 18">
            <a:extLst>
              <a:ext uri="{FF2B5EF4-FFF2-40B4-BE49-F238E27FC236}">
                <a16:creationId xmlns:a16="http://schemas.microsoft.com/office/drawing/2014/main" id="{27C609E5-A5DD-74E9-7526-0939D0A8E461}"/>
              </a:ext>
            </a:extLst>
          </p:cNvPr>
          <p:cNvGraphicFramePr>
            <a:graphicFrameLocks noGrp="1"/>
          </p:cNvGraphicFramePr>
          <p:nvPr>
            <p:extLst>
              <p:ext uri="{D42A27DB-BD31-4B8C-83A1-F6EECF244321}">
                <p14:modId xmlns:p14="http://schemas.microsoft.com/office/powerpoint/2010/main" val="1667025743"/>
              </p:ext>
            </p:extLst>
          </p:nvPr>
        </p:nvGraphicFramePr>
        <p:xfrm>
          <a:off x="986247" y="3595551"/>
          <a:ext cx="7009528" cy="518160"/>
        </p:xfrm>
        <a:graphic>
          <a:graphicData uri="http://schemas.openxmlformats.org/drawingml/2006/table">
            <a:tbl>
              <a:tblPr firstRow="1" bandRow="1">
                <a:tableStyleId>{5C22544A-7EE6-4342-B048-85BDC9FD1C3A}</a:tableStyleId>
              </a:tblPr>
              <a:tblGrid>
                <a:gridCol w="1221376">
                  <a:extLst>
                    <a:ext uri="{9D8B030D-6E8A-4147-A177-3AD203B41FA5}">
                      <a16:colId xmlns:a16="http://schemas.microsoft.com/office/drawing/2014/main" val="1428165113"/>
                    </a:ext>
                  </a:extLst>
                </a:gridCol>
                <a:gridCol w="979714">
                  <a:extLst>
                    <a:ext uri="{9D8B030D-6E8A-4147-A177-3AD203B41FA5}">
                      <a16:colId xmlns:a16="http://schemas.microsoft.com/office/drawing/2014/main" val="3687760587"/>
                    </a:ext>
                  </a:extLst>
                </a:gridCol>
                <a:gridCol w="1619795">
                  <a:extLst>
                    <a:ext uri="{9D8B030D-6E8A-4147-A177-3AD203B41FA5}">
                      <a16:colId xmlns:a16="http://schemas.microsoft.com/office/drawing/2014/main" val="3162549444"/>
                    </a:ext>
                  </a:extLst>
                </a:gridCol>
                <a:gridCol w="1574074">
                  <a:extLst>
                    <a:ext uri="{9D8B030D-6E8A-4147-A177-3AD203B41FA5}">
                      <a16:colId xmlns:a16="http://schemas.microsoft.com/office/drawing/2014/main" val="2247068650"/>
                    </a:ext>
                  </a:extLst>
                </a:gridCol>
                <a:gridCol w="1614569">
                  <a:extLst>
                    <a:ext uri="{9D8B030D-6E8A-4147-A177-3AD203B41FA5}">
                      <a16:colId xmlns:a16="http://schemas.microsoft.com/office/drawing/2014/main" val="370470234"/>
                    </a:ext>
                  </a:extLst>
                </a:gridCol>
              </a:tblGrid>
              <a:tr h="257175">
                <a:tc>
                  <a:txBody>
                    <a:bodyPr/>
                    <a:lstStyle/>
                    <a:p>
                      <a:r>
                        <a:rPr lang="en-US" sz="1100" dirty="0"/>
                        <a:t>Incident Detail</a:t>
                      </a:r>
                    </a:p>
                  </a:txBody>
                  <a:tcPr>
                    <a:solidFill>
                      <a:srgbClr val="1A6847"/>
                    </a:solidFill>
                  </a:tcPr>
                </a:tc>
                <a:tc>
                  <a:txBody>
                    <a:bodyPr/>
                    <a:lstStyle/>
                    <a:p>
                      <a:r>
                        <a:rPr lang="en-US" sz="1100" dirty="0"/>
                        <a:t>Location</a:t>
                      </a:r>
                    </a:p>
                  </a:txBody>
                  <a:tcPr>
                    <a:solidFill>
                      <a:srgbClr val="1A6847"/>
                    </a:solidFill>
                  </a:tcPr>
                </a:tc>
                <a:tc>
                  <a:txBody>
                    <a:bodyPr/>
                    <a:lstStyle/>
                    <a:p>
                      <a:r>
                        <a:rPr lang="en-US" sz="1100" dirty="0"/>
                        <a:t>Name/Role/Department</a:t>
                      </a:r>
                    </a:p>
                  </a:txBody>
                  <a:tcPr>
                    <a:solidFill>
                      <a:srgbClr val="1A6847"/>
                    </a:solidFill>
                  </a:tcPr>
                </a:tc>
                <a:tc>
                  <a:txBody>
                    <a:bodyPr/>
                    <a:lstStyle/>
                    <a:p>
                      <a:r>
                        <a:rPr lang="en-US" sz="1100" dirty="0"/>
                        <a:t>Contact Information</a:t>
                      </a:r>
                    </a:p>
                  </a:txBody>
                  <a:tcPr>
                    <a:solidFill>
                      <a:srgbClr val="1A6847"/>
                    </a:solidFill>
                  </a:tcPr>
                </a:tc>
                <a:tc>
                  <a:txBody>
                    <a:bodyPr/>
                    <a:lstStyle/>
                    <a:p>
                      <a:r>
                        <a:rPr lang="en-US" sz="1100" dirty="0"/>
                        <a:t>Evidence if any</a:t>
                      </a:r>
                    </a:p>
                  </a:txBody>
                  <a:tcPr>
                    <a:solidFill>
                      <a:srgbClr val="1A6847"/>
                    </a:solidFill>
                  </a:tcPr>
                </a:tc>
                <a:extLst>
                  <a:ext uri="{0D108BD9-81ED-4DB2-BD59-A6C34878D82A}">
                    <a16:rowId xmlns:a16="http://schemas.microsoft.com/office/drawing/2014/main" val="1090832716"/>
                  </a:ext>
                </a:extLst>
              </a:tr>
              <a:tr h="257175">
                <a:tc>
                  <a:txBody>
                    <a:bodyPr/>
                    <a:lstStyle/>
                    <a:p>
                      <a:endParaRPr lang="en-US" sz="1100" dirty="0"/>
                    </a:p>
                  </a:txBody>
                  <a:tcPr>
                    <a:solidFill>
                      <a:schemeClr val="bg2"/>
                    </a:solidFill>
                  </a:tcPr>
                </a:tc>
                <a:tc>
                  <a:txBody>
                    <a:bodyPr/>
                    <a:lstStyle/>
                    <a:p>
                      <a:endParaRPr lang="en-US" sz="1100" dirty="0"/>
                    </a:p>
                  </a:txBody>
                  <a:tcPr>
                    <a:solidFill>
                      <a:schemeClr val="bg2"/>
                    </a:solidFill>
                  </a:tcPr>
                </a:tc>
                <a:tc>
                  <a:txBody>
                    <a:bodyPr/>
                    <a:lstStyle/>
                    <a:p>
                      <a:endParaRPr lang="en-US" sz="1100" dirty="0"/>
                    </a:p>
                  </a:txBody>
                  <a:tcPr>
                    <a:solidFill>
                      <a:schemeClr val="bg2"/>
                    </a:solidFill>
                  </a:tcPr>
                </a:tc>
                <a:tc>
                  <a:txBody>
                    <a:bodyPr/>
                    <a:lstStyle/>
                    <a:p>
                      <a:endParaRPr lang="en-US" sz="1100" dirty="0"/>
                    </a:p>
                  </a:txBody>
                  <a:tcPr>
                    <a:solidFill>
                      <a:schemeClr val="bg2"/>
                    </a:solidFill>
                  </a:tcPr>
                </a:tc>
                <a:tc>
                  <a:txBody>
                    <a:bodyPr/>
                    <a:lstStyle/>
                    <a:p>
                      <a:endParaRPr lang="en-US" sz="1100" dirty="0"/>
                    </a:p>
                  </a:txBody>
                  <a:tcPr>
                    <a:solidFill>
                      <a:schemeClr val="bg2"/>
                    </a:solidFill>
                  </a:tcPr>
                </a:tc>
                <a:extLst>
                  <a:ext uri="{0D108BD9-81ED-4DB2-BD59-A6C34878D82A}">
                    <a16:rowId xmlns:a16="http://schemas.microsoft.com/office/drawing/2014/main" val="316642078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9</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Fostering a Culture of Security Awareness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Creating a security-aware culture within an organization is imperative for prevention.
Regular training sessions and workshops can empower employees to recognize and report signs of insider threats.
Promoting a sense of collective responsibility encourages team members to support one another in maintaining security.
Gamifying security training can make it engaging and ensure better retention of knowledge and skills.
Together, we can build a safer organization.</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10</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Collaborating with External Experts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Engaging with cybersecurity experts can enhance your organization’s defenses against insider threats.
External audits provide fresh perspectives on potential vulnerabilities that in-house teams might overlook.
Collaboration with law enforcement and legal advisors ensures a comprehensive approach to threat management.
Organizations should foster relationships with cybersecurity firms for training, assessment, and preparedness.
Together, we can create a robust defense mechanism.</a:t>
            </a:r>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11</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Summary and Key Takeaways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To summarize, understanding insider threats involves recognizing behavioral, technical, and financial indicators.
Different types of insider threats including malicious, negligent, and compromised individuals require unique strategies.
Motivations can range from financial distress to workplace dissatisfaction, fostering a supportive culture is critical.
Clear reporting mechanisms and regular awareness training can fortify defenses.
Let’s commit to safeguarding our organizations against insider threats.</a:t>
            </a:r>
            <a:endParaRPr lang="en-US"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12</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Thank You and Final Thoughts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Thank you for your attention and engagement throughout this presentation.
Together, we can identify, understand, and mitigate insider threats effectively to protect our organizations.
Remember, awareness and proactive measures are our best defenses.
Let’s work together to create secure and thriving environments.
Feel free to reach out with any questions or discussions!</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320040" cy="5143500"/>
          </a:xfrm>
          <a:prstGeom prst="rect">
            <a:avLst/>
          </a:prstGeom>
          <a:solidFill>
            <a:srgbClr val="1A6847"/>
          </a:solidFill>
          <a:ln w="12700">
            <a:solidFill>
              <a:srgbClr val="1A6847"/>
            </a:solidFill>
            <a:prstDash val="solid"/>
          </a:ln>
        </p:spPr>
        <p:txBody>
          <a:bodyPr/>
          <a:lstStyle/>
          <a:p>
            <a:endParaRPr lang="en-US"/>
          </a:p>
        </p:txBody>
      </p:sp>
      <p:sp>
        <p:nvSpPr>
          <p:cNvPr id="3" name="Text 1"/>
          <p:cNvSpPr/>
          <p:nvPr/>
        </p:nvSpPr>
        <p:spPr>
          <a:xfrm>
            <a:off x="914400" y="514350"/>
            <a:ext cx="2286000" cy="914400"/>
          </a:xfrm>
          <a:prstGeom prst="rect">
            <a:avLst/>
          </a:prstGeom>
          <a:noFill/>
          <a:ln/>
        </p:spPr>
        <p:txBody>
          <a:bodyPr wrap="square" rtlCol="0" anchor="b"/>
          <a:lstStyle/>
          <a:p>
            <a:pPr marL="0" indent="0">
              <a:buNone/>
            </a:pPr>
            <a:r>
              <a:rPr lang="en-US" sz="2800" b="1" dirty="0">
                <a:solidFill>
                  <a:srgbClr val="1A6847"/>
                </a:solidFill>
                <a:latin typeface="Outfit" pitchFamily="34" charset="0"/>
                <a:ea typeface="Outfit" pitchFamily="34" charset="-122"/>
                <a:cs typeface="Outfit" pitchFamily="34" charset="-120"/>
              </a:rPr>
              <a:t>Table of Contents</a:t>
            </a:r>
            <a:endParaRPr lang="en-US" sz="2800" dirty="0"/>
          </a:p>
        </p:txBody>
      </p:sp>
      <p:sp>
        <p:nvSpPr>
          <p:cNvPr id="4" name="Text 2"/>
          <p:cNvSpPr/>
          <p:nvPr/>
        </p:nvSpPr>
        <p:spPr>
          <a:xfrm>
            <a:off x="3749040" y="36576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01</a:t>
            </a:r>
            <a:endParaRPr lang="en-US" sz="1200" dirty="0"/>
          </a:p>
        </p:txBody>
      </p:sp>
      <p:sp>
        <p:nvSpPr>
          <p:cNvPr id="5" name="Text 3"/>
          <p:cNvSpPr/>
          <p:nvPr/>
        </p:nvSpPr>
        <p:spPr>
          <a:xfrm>
            <a:off x="4206240" y="36576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The Rising Danger of Insider Threats</a:t>
            </a:r>
            <a:endParaRPr lang="en-US" sz="1200" dirty="0"/>
          </a:p>
        </p:txBody>
      </p:sp>
      <p:sp>
        <p:nvSpPr>
          <p:cNvPr id="6" name="Text 4"/>
          <p:cNvSpPr/>
          <p:nvPr/>
        </p:nvSpPr>
        <p:spPr>
          <a:xfrm>
            <a:off x="3749040" y="73152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02</a:t>
            </a:r>
            <a:endParaRPr lang="en-US" sz="1200" dirty="0"/>
          </a:p>
        </p:txBody>
      </p:sp>
      <p:sp>
        <p:nvSpPr>
          <p:cNvPr id="7" name="Text 5"/>
          <p:cNvSpPr/>
          <p:nvPr/>
        </p:nvSpPr>
        <p:spPr>
          <a:xfrm>
            <a:off x="4206240" y="73152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Identifying Common Insider Threat Indicators</a:t>
            </a:r>
            <a:endParaRPr lang="en-US" sz="1200" dirty="0"/>
          </a:p>
        </p:txBody>
      </p:sp>
      <p:sp>
        <p:nvSpPr>
          <p:cNvPr id="8" name="Text 6"/>
          <p:cNvSpPr/>
          <p:nvPr/>
        </p:nvSpPr>
        <p:spPr>
          <a:xfrm>
            <a:off x="3749040" y="109728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03</a:t>
            </a:r>
            <a:endParaRPr lang="en-US" sz="1200" dirty="0"/>
          </a:p>
        </p:txBody>
      </p:sp>
      <p:sp>
        <p:nvSpPr>
          <p:cNvPr id="9" name="Text 7"/>
          <p:cNvSpPr/>
          <p:nvPr/>
        </p:nvSpPr>
        <p:spPr>
          <a:xfrm>
            <a:off x="4206240" y="109728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Types of Insider Threats: A Detailed Overview</a:t>
            </a:r>
            <a:endParaRPr lang="en-US" sz="1200" dirty="0"/>
          </a:p>
        </p:txBody>
      </p:sp>
      <p:sp>
        <p:nvSpPr>
          <p:cNvPr id="10" name="Text 8"/>
          <p:cNvSpPr/>
          <p:nvPr/>
        </p:nvSpPr>
        <p:spPr>
          <a:xfrm>
            <a:off x="3749040" y="146304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04</a:t>
            </a:r>
            <a:endParaRPr lang="en-US" sz="1200" dirty="0"/>
          </a:p>
        </p:txBody>
      </p:sp>
      <p:sp>
        <p:nvSpPr>
          <p:cNvPr id="11" name="Text 9"/>
          <p:cNvSpPr/>
          <p:nvPr/>
        </p:nvSpPr>
        <p:spPr>
          <a:xfrm>
            <a:off x="4206240" y="146304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Motivations Behind Insider Threats</a:t>
            </a:r>
            <a:endParaRPr lang="en-US" sz="1200" dirty="0"/>
          </a:p>
        </p:txBody>
      </p:sp>
      <p:sp>
        <p:nvSpPr>
          <p:cNvPr id="12" name="Text 10"/>
          <p:cNvSpPr/>
          <p:nvPr/>
        </p:nvSpPr>
        <p:spPr>
          <a:xfrm>
            <a:off x="3749040" y="182880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05</a:t>
            </a:r>
            <a:endParaRPr lang="en-US" sz="1200" dirty="0"/>
          </a:p>
        </p:txBody>
      </p:sp>
      <p:sp>
        <p:nvSpPr>
          <p:cNvPr id="13" name="Text 11"/>
          <p:cNvSpPr/>
          <p:nvPr/>
        </p:nvSpPr>
        <p:spPr>
          <a:xfrm>
            <a:off x="4206240" y="182880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Recognizing Behavioral Red Flags</a:t>
            </a:r>
            <a:endParaRPr lang="en-US" sz="1200" dirty="0"/>
          </a:p>
        </p:txBody>
      </p:sp>
      <p:sp>
        <p:nvSpPr>
          <p:cNvPr id="14" name="Text 12"/>
          <p:cNvSpPr/>
          <p:nvPr/>
        </p:nvSpPr>
        <p:spPr>
          <a:xfrm>
            <a:off x="3749040" y="219456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06</a:t>
            </a:r>
            <a:endParaRPr lang="en-US" sz="1200" dirty="0"/>
          </a:p>
        </p:txBody>
      </p:sp>
      <p:sp>
        <p:nvSpPr>
          <p:cNvPr id="15" name="Text 13"/>
          <p:cNvSpPr/>
          <p:nvPr/>
        </p:nvSpPr>
        <p:spPr>
          <a:xfrm>
            <a:off x="4206240" y="219456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Implementing Technical Controls</a:t>
            </a:r>
            <a:endParaRPr lang="en-US" sz="1200" dirty="0"/>
          </a:p>
        </p:txBody>
      </p:sp>
      <p:sp>
        <p:nvSpPr>
          <p:cNvPr id="16" name="Text 14"/>
          <p:cNvSpPr/>
          <p:nvPr/>
        </p:nvSpPr>
        <p:spPr>
          <a:xfrm>
            <a:off x="3749040" y="256032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07</a:t>
            </a:r>
            <a:endParaRPr lang="en-US" sz="1200" dirty="0"/>
          </a:p>
        </p:txBody>
      </p:sp>
      <p:sp>
        <p:nvSpPr>
          <p:cNvPr id="17" name="Text 15"/>
          <p:cNvSpPr/>
          <p:nvPr/>
        </p:nvSpPr>
        <p:spPr>
          <a:xfrm>
            <a:off x="4206240" y="256032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Financial Indicators: The Hidden Threats</a:t>
            </a:r>
            <a:endParaRPr lang="en-US" sz="1200" dirty="0"/>
          </a:p>
        </p:txBody>
      </p:sp>
      <p:sp>
        <p:nvSpPr>
          <p:cNvPr id="18" name="Text 16"/>
          <p:cNvSpPr/>
          <p:nvPr/>
        </p:nvSpPr>
        <p:spPr>
          <a:xfrm>
            <a:off x="3749040" y="292608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08</a:t>
            </a:r>
            <a:endParaRPr lang="en-US" sz="1200" dirty="0"/>
          </a:p>
        </p:txBody>
      </p:sp>
      <p:sp>
        <p:nvSpPr>
          <p:cNvPr id="19" name="Text 17"/>
          <p:cNvSpPr/>
          <p:nvPr/>
        </p:nvSpPr>
        <p:spPr>
          <a:xfrm>
            <a:off x="4206240" y="292608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Internal Reporting Procedures for Suspicious Activity</a:t>
            </a:r>
            <a:endParaRPr lang="en-US" sz="1200" dirty="0"/>
          </a:p>
        </p:txBody>
      </p:sp>
      <p:sp>
        <p:nvSpPr>
          <p:cNvPr id="20" name="Text 18"/>
          <p:cNvSpPr/>
          <p:nvPr/>
        </p:nvSpPr>
        <p:spPr>
          <a:xfrm>
            <a:off x="3749040" y="329184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09</a:t>
            </a:r>
            <a:endParaRPr lang="en-US" sz="1200" dirty="0"/>
          </a:p>
        </p:txBody>
      </p:sp>
      <p:sp>
        <p:nvSpPr>
          <p:cNvPr id="21" name="Text 19"/>
          <p:cNvSpPr/>
          <p:nvPr/>
        </p:nvSpPr>
        <p:spPr>
          <a:xfrm>
            <a:off x="4206240" y="329184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Fostering a Culture of Security Awareness</a:t>
            </a:r>
            <a:endParaRPr lang="en-US" sz="1200" dirty="0"/>
          </a:p>
        </p:txBody>
      </p:sp>
      <p:sp>
        <p:nvSpPr>
          <p:cNvPr id="22" name="Text 20"/>
          <p:cNvSpPr/>
          <p:nvPr/>
        </p:nvSpPr>
        <p:spPr>
          <a:xfrm>
            <a:off x="3749040" y="365760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10</a:t>
            </a:r>
            <a:endParaRPr lang="en-US" sz="1200" dirty="0"/>
          </a:p>
        </p:txBody>
      </p:sp>
      <p:sp>
        <p:nvSpPr>
          <p:cNvPr id="23" name="Text 21"/>
          <p:cNvSpPr/>
          <p:nvPr/>
        </p:nvSpPr>
        <p:spPr>
          <a:xfrm>
            <a:off x="4206240" y="365760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Collaborating with External Experts</a:t>
            </a:r>
            <a:endParaRPr lang="en-US" sz="1200" dirty="0"/>
          </a:p>
        </p:txBody>
      </p:sp>
      <p:sp>
        <p:nvSpPr>
          <p:cNvPr id="24" name="Text 22"/>
          <p:cNvSpPr/>
          <p:nvPr/>
        </p:nvSpPr>
        <p:spPr>
          <a:xfrm>
            <a:off x="3749040" y="402336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11</a:t>
            </a:r>
            <a:endParaRPr lang="en-US" sz="1200" dirty="0"/>
          </a:p>
        </p:txBody>
      </p:sp>
      <p:sp>
        <p:nvSpPr>
          <p:cNvPr id="25" name="Text 23"/>
          <p:cNvSpPr/>
          <p:nvPr/>
        </p:nvSpPr>
        <p:spPr>
          <a:xfrm>
            <a:off x="4206240" y="402336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Summary and Key Takeaways</a:t>
            </a:r>
            <a:endParaRPr lang="en-US" sz="1200" dirty="0"/>
          </a:p>
        </p:txBody>
      </p:sp>
      <p:sp>
        <p:nvSpPr>
          <p:cNvPr id="26" name="Text 24"/>
          <p:cNvSpPr/>
          <p:nvPr/>
        </p:nvSpPr>
        <p:spPr>
          <a:xfrm>
            <a:off x="3749040" y="4389120"/>
            <a:ext cx="64008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12</a:t>
            </a:r>
            <a:endParaRPr lang="en-US" sz="1200" dirty="0"/>
          </a:p>
        </p:txBody>
      </p:sp>
      <p:sp>
        <p:nvSpPr>
          <p:cNvPr id="27" name="Text 25"/>
          <p:cNvSpPr/>
          <p:nvPr/>
        </p:nvSpPr>
        <p:spPr>
          <a:xfrm>
            <a:off x="4206240" y="4389120"/>
            <a:ext cx="4114800" cy="360045"/>
          </a:xfrm>
          <a:prstGeom prst="rect">
            <a:avLst/>
          </a:prstGeom>
          <a:noFill/>
          <a:ln/>
        </p:spPr>
        <p:txBody>
          <a:bodyPr wrap="square" rtlCol="0" anchor="ctr"/>
          <a:lstStyle/>
          <a:p>
            <a:pPr marL="0" indent="0">
              <a:buNone/>
            </a:pPr>
            <a:r>
              <a:rPr lang="en-US" sz="1200" dirty="0">
                <a:solidFill>
                  <a:srgbClr val="000000"/>
                </a:solidFill>
                <a:latin typeface="Outfit" pitchFamily="34" charset="0"/>
                <a:ea typeface="Outfit" pitchFamily="34" charset="-122"/>
                <a:cs typeface="Outfit" pitchFamily="34" charset="-120"/>
              </a:rPr>
              <a:t>Thank You and Final Thoughts</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1</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The Rising Danger of Insider Threats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Insider threats are one of the most pressing security challenges today, emerging not solely from external factors but often from within organizations.
These threats can stem from various sources, including malicious intent, negligence, or compromised individuals, making them complex and difficult to identify.
Recognizing the signs early can prevent devastating outcomes, ensuring a safer environment for all.
In this presentation, we’ll explore the indicators of insider threats, their motivations, and effective reporting procedures.
Let’s delve into the world of insider threats and understand how to protect our organizations.</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2</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Identifying Common Insider Threat Indicators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Behavioral indicators often reveal invaluable insights into potential insider threats; sudden changes in work habits or emotional state warrant attention.
Technical indicators may include unusual access patterns or unauthorized use of sensitive data and resources.
Financial indicators can indicate distress or temptation; unexpected financial issues may lead an employee to consider harmful actions.
Understanding these indicators helps in creating a proactive security culture within an organization.
Stay vigilant; recognizing these signs can lead to early intervention.</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3</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Types of Insider Threats: A Detailed Overview</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Insider threats can generally be classified into three categories: malicious, negligent, and compromised.
Malicious insiders deliberately harm the organization, often driven by personal gain or revenge.
Negligent behaviors stem from carelessness, resulting in security breaches but lacking ill intentions.
Compromised insiders are often unaware victims, manipulated by external actors to betray their organization.
Each type presents unique challenges, requiring tailored strategies for prevention and response.</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4</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Motivations Behind Insider Threats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Understanding the motivations of insiders can prove crucial in preventing incidents; common motivations include financial gain, revenge, or ideological beliefs.
Personal circumstances, like financial distress or job dissatisfaction, can lead to a breach of trust within an organization.
Additionally, lack of engagement or misaligned values can push employees towards destructive choices.
Employers must foster a positive workplace culture to mitigate these risks effectively.
By addressing underlying issues, organizations can reduce the likelihood of insider threats.</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5</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Recognizing Behavioral Red Flags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Behavioral changes among employees often serve as the first warning signs of potential insider threats.
Increased secrecy, skipping work, or sudden changes in attitude may indicate hidden agendas.
Encouraging open communication can help employees feel comfortable discussing their concerns and reduce anxiety-driven behaviors.
Regularly assessing employee sentiment through surveys can also help capture early signs of discontent.
Trust your instincts; if a behavior feels off, it might warrant further investigation.</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6</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Implementing Technical Controls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Technical controls are essential in monitoring and restricting access to sensitive data.
Implementing robust access controls, monitoring software, and data loss prevention tools can thwart malicious insider actions.
Regular audits of user activity can help identify suspicious patterns before they escalate.
Investing in technology not only strengthens security but also deters would-be insiders from acting on harmful intentions.
Stay ahead with the right tools and systems in place.</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txBody>
          <a:bodyPr/>
          <a:lstStyle/>
          <a:p>
            <a:endParaRPr lang="en-US"/>
          </a:p>
        </p:txBody>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txBody>
          <a:bodyPr/>
          <a:lstStyle/>
          <a:p>
            <a:endParaRPr lang="en-US"/>
          </a:p>
        </p:txBody>
      </p:sp>
      <p:sp>
        <p:nvSpPr>
          <p:cNvPr id="4" name="Text 2"/>
          <p:cNvSpPr/>
          <p:nvPr/>
        </p:nvSpPr>
        <p:spPr>
          <a:xfrm>
            <a:off x="1280160" y="0"/>
            <a:ext cx="457200" cy="365760"/>
          </a:xfrm>
          <a:prstGeom prst="rect">
            <a:avLst/>
          </a:prstGeom>
          <a:noFill/>
          <a:ln/>
        </p:spPr>
        <p:txBody>
          <a:bodyPr wrap="square" rtlCol="0" anchor="t"/>
          <a:lstStyle/>
          <a:p>
            <a:pPr marL="0" indent="0" algn="ctr">
              <a:buNone/>
            </a:pPr>
            <a:r>
              <a:rPr lang="en-US" sz="1600" b="1" dirty="0">
                <a:solidFill>
                  <a:srgbClr val="FFD600"/>
                </a:solidFill>
                <a:latin typeface="Outfit" pitchFamily="34" charset="0"/>
                <a:ea typeface="Outfit" pitchFamily="34" charset="-122"/>
                <a:cs typeface="Outfit" pitchFamily="34" charset="-120"/>
              </a:rPr>
              <a:t>7</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marL="0" indent="0">
              <a:buNone/>
            </a:pPr>
            <a:r>
              <a:rPr lang="en-US" sz="2800" b="1" dirty="0">
                <a:solidFill>
                  <a:srgbClr val="1A6847"/>
                </a:solidFill>
                <a:latin typeface="Outfit" pitchFamily="34" charset="0"/>
                <a:ea typeface="Outfit" pitchFamily="34" charset="-122"/>
                <a:cs typeface="Outfit" pitchFamily="34" charset="-120"/>
              </a:rPr>
              <a:t>Financial Indicators: The Hidden Threats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marL="342900" indent="-342900" algn="just">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Financial difficulties can drive employees towards compromising security, making it crucial to recognize these indicators.
Monitoring employee spending habits and financial stress can provide early warning signs of potential insider threats.
Assuring employees that support exists can prevent them from resorting to unethical decisions.
Proactive measures can turn potential threats into successes.</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1138</Words>
  <Application>Microsoft Office PowerPoint</Application>
  <PresentationFormat>On-screen Show (16:9)</PresentationFormat>
  <Paragraphs>82</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Outfit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Navneet Kaur Gill</cp:lastModifiedBy>
  <cp:revision>3</cp:revision>
  <dcterms:created xsi:type="dcterms:W3CDTF">2024-08-13T20:24:28Z</dcterms:created>
  <dcterms:modified xsi:type="dcterms:W3CDTF">2024-08-13T20:53:19Z</dcterms:modified>
</cp:coreProperties>
</file>